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5"/>
  </p:notesMasterIdLst>
  <p:sldIdLst>
    <p:sldId id="287" r:id="rId6"/>
    <p:sldId id="256" r:id="rId7"/>
    <p:sldId id="280" r:id="rId8"/>
    <p:sldId id="288" r:id="rId9"/>
    <p:sldId id="289" r:id="rId10"/>
    <p:sldId id="291" r:id="rId11"/>
    <p:sldId id="292" r:id="rId12"/>
    <p:sldId id="300" r:id="rId13"/>
    <p:sldId id="298" r:id="rId14"/>
    <p:sldId id="293" r:id="rId15"/>
    <p:sldId id="294" r:id="rId16"/>
    <p:sldId id="275" r:id="rId17"/>
    <p:sldId id="295" r:id="rId18"/>
    <p:sldId id="301" r:id="rId19"/>
    <p:sldId id="296" r:id="rId20"/>
    <p:sldId id="263" r:id="rId21"/>
    <p:sldId id="267" r:id="rId22"/>
    <p:sldId id="284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8D633-2088-4349-98A6-8DC210D55149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FA25F-2769-4AD8-8789-F9492845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2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A25F-2769-4AD8-8789-F94928453C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688FA-93E6-4931-8037-6996232FF75E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1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77ED-6E79-4C5C-B782-4E41F870A14D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82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E99C-8EFF-476D-9A86-38155DE62A77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3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11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5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98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56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96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68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41DA-5355-4DC5-A40C-31F596F72FD0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36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4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5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28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27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2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65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06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76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2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CB3B-9E69-4FCB-9EC5-1277870ACB37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54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55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42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69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96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688FA-93E6-4931-8037-6996232FF7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84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41DA-5355-4DC5-A40C-31F596F72F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4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CB3B-9E69-4FCB-9EC5-1277870ACB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1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4C3C-7EDB-449F-B521-19D8337F18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27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A45-E619-49DE-B0D9-480775AB62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7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AB4-0865-4928-973A-9125C576C7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8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4C3C-7EDB-449F-B521-19D8337F1867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49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9022-6BFF-4A4F-9719-0E1410CB7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95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FF0B-2315-4E14-9C1E-63DB9D5910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57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D4D-6149-4C46-92C4-A112CEB144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55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77ED-6E79-4C5C-B782-4E41F870A1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96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E99C-8EFF-476D-9A86-38155DE62A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16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688FA-93E6-4931-8037-6996232FF7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84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41DA-5355-4DC5-A40C-31F596F72F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07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CB3B-9E69-4FCB-9EC5-1277870ACB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4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4C3C-7EDB-449F-B521-19D8337F18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71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A45-E619-49DE-B0D9-480775AB62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A45-E619-49DE-B0D9-480775AB62EB}" type="datetime1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03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AB4-0865-4928-973A-9125C576C7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59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9022-6BFF-4A4F-9719-0E1410CB7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89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FF0B-2315-4E14-9C1E-63DB9D5910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33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D4D-6149-4C46-92C4-A112CEB144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53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77ED-6E79-4C5C-B782-4E41F870A1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44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E99C-8EFF-476D-9A86-38155DE62A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AB4-0865-4928-973A-9125C576C761}" type="datetime1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6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9022-6BFF-4A4F-9719-0E1410CB762B}" type="datetime1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FF0B-2315-4E14-9C1E-63DB9D591055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2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D4D-6149-4C46-92C4-A112CEB1448B}" type="datetime1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0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8089A-02D8-4199-8329-D0185482FB3D}" type="datetime1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317D-F2E4-4BD4-AFF7-41C74C6FF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2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FEEC-BCDA-46F2-B498-D60309D2BC5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46B84-1308-4E90-8E5E-FEEDA7FC13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8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8089A-02D8-4199-8329-D0185482F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8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8089A-02D8-4199-8329-D0185482F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4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fao.org/in-action/globefish/fishery-information/resource-detail/en/c/33877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ebrary.net/18017/environment/fish_bones_mineral_source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watch?v=DtZXPN-kBE8" TargetMode="Externa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69778" y="1268760"/>
            <a:ext cx="5979236" cy="2592288"/>
          </a:xfrm>
          <a:solidFill>
            <a:srgbClr val="016BA5"/>
          </a:solidFill>
        </p:spPr>
        <p:txBody>
          <a:bodyPr lIns="180000" tIns="72000" rIns="180000" bIns="72000" anchor="ctr" anchorCtr="0"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6000" b="1" dirty="0">
                <a:solidFill>
                  <a:schemeClr val="bg1"/>
                </a:solidFill>
              </a:rPr>
              <a:t>Aquaculture biomass 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6000" b="1" dirty="0">
                <a:solidFill>
                  <a:schemeClr val="bg1"/>
                </a:solidFill>
              </a:rPr>
              <a:t>Part I</a:t>
            </a:r>
            <a:r>
              <a:rPr lang="en-US" sz="6000" b="1" dirty="0" smtClean="0">
                <a:solidFill>
                  <a:schemeClr val="bg1"/>
                </a:solidFill>
              </a:rPr>
              <a:t>I</a:t>
            </a:r>
            <a:r>
              <a:rPr lang="en-US" sz="6000" b="1" dirty="0">
                <a:solidFill>
                  <a:schemeClr val="bg1"/>
                </a:solidFill>
              </a:rPr>
              <a:t>: </a:t>
            </a:r>
            <a:r>
              <a:rPr lang="en-US" sz="6000" b="1" dirty="0" smtClean="0">
                <a:solidFill>
                  <a:schemeClr val="bg1"/>
                </a:solidFill>
              </a:rPr>
              <a:t>BY-PRODUCTS FROM FISH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4" y="6237313"/>
            <a:ext cx="828000" cy="522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37313"/>
            <a:ext cx="1656186" cy="39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82174"/>
            <a:ext cx="828000" cy="53683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69778" y="5799835"/>
            <a:ext cx="6174221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solidFill>
                  <a:srgbClr val="016BA5"/>
                </a:solidFill>
              </a:rPr>
              <a:t>This project has received funding from the Bio-based Industries Joint Undertaking under the European Union Horizon 2020 research and innovation program under grant agreement No 790956</a:t>
            </a:r>
            <a:endParaRPr lang="el-GR" sz="1200" b="1" dirty="0">
              <a:solidFill>
                <a:srgbClr val="016BA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79912" y="4365104"/>
            <a:ext cx="5176841" cy="1296144"/>
          </a:xfrm>
          <a:prstGeom prst="rect">
            <a:avLst/>
          </a:prstGeom>
          <a:solidFill>
            <a:srgbClr val="016BA5"/>
          </a:solidFill>
        </p:spPr>
        <p:txBody>
          <a:bodyPr vert="horz" lIns="180000" tIns="72000" rIns="180000" bIns="720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white"/>
                </a:solidFill>
              </a:rPr>
              <a:t>R &amp; D Center BIOINTECH </a:t>
            </a:r>
            <a:endParaRPr lang="el-GR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3" y="22151"/>
            <a:ext cx="3324562" cy="1421734"/>
          </a:xfrm>
        </p:spPr>
      </p:pic>
      <p:sp>
        <p:nvSpPr>
          <p:cNvPr id="6" name="AutoShape 4" descr="Amazon.com: Amazing Omega Norwegian Cod Liver Oil 1000 Mg, Softgels (Lemon,  250 Softgels) -Supports Heart, Joint, Brain, Bone &amp; Immune Health  (Non-Gmo,Gluten Free): Health &amp; Personal Care"/>
          <p:cNvSpPr>
            <a:spLocks noChangeAspect="1" noChangeArrowheads="1"/>
          </p:cNvSpPr>
          <p:nvPr/>
        </p:nvSpPr>
        <p:spPr bwMode="auto">
          <a:xfrm>
            <a:off x="155575" y="-914400"/>
            <a:ext cx="1066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Amazon.com: Amazing Omega Norwegian Cod Liver Oil 1000 Mg, Softgels (Lemon,  250 Softgels) -Supports Heart, Joint, Brain, Bone &amp; Immune Health  (Non-Gmo,Gluten Free): Health &amp; Personal Care"/>
          <p:cNvSpPr>
            <a:spLocks noChangeAspect="1" noChangeArrowheads="1"/>
          </p:cNvSpPr>
          <p:nvPr/>
        </p:nvSpPr>
        <p:spPr bwMode="auto">
          <a:xfrm>
            <a:off x="307975" y="-762000"/>
            <a:ext cx="1066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4" t="6474" r="33323" b="7867"/>
          <a:stretch/>
        </p:blipFill>
        <p:spPr bwMode="auto">
          <a:xfrm>
            <a:off x="6553200" y="4793623"/>
            <a:ext cx="714153" cy="183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200" r="27235" b="8465"/>
          <a:stretch/>
        </p:blipFill>
        <p:spPr bwMode="auto">
          <a:xfrm>
            <a:off x="7239000" y="4431476"/>
            <a:ext cx="988828" cy="189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95400" y="1676400"/>
            <a:ext cx="74357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/>
              <a:t>Fish liver is used as: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b="1" dirty="0" smtClean="0"/>
              <a:t>Delicacy</a:t>
            </a:r>
            <a:r>
              <a:rPr lang="en-US" sz="2700" dirty="0" smtClean="0"/>
              <a:t> or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b="1" dirty="0" smtClean="0"/>
              <a:t>Dietary supplement </a:t>
            </a:r>
            <a:r>
              <a:rPr lang="en-US" sz="2700" dirty="0"/>
              <a:t>- </a:t>
            </a:r>
            <a:r>
              <a:rPr lang="en-US" sz="2700" dirty="0" smtClean="0"/>
              <a:t>omega-3 fatty acids </a:t>
            </a:r>
            <a:r>
              <a:rPr lang="en-US" sz="2700" dirty="0"/>
              <a:t>plus vitamins A and </a:t>
            </a:r>
            <a:r>
              <a:rPr lang="en-US" sz="2700" dirty="0" smtClean="0"/>
              <a:t>D (and E)</a:t>
            </a:r>
            <a:endParaRPr lang="en-US" sz="2700" dirty="0"/>
          </a:p>
          <a:p>
            <a:r>
              <a:rPr lang="en-US" sz="2700" dirty="0" smtClean="0"/>
              <a:t>Supports the immune system; heart, brain and joint health; overall </a:t>
            </a:r>
            <a:r>
              <a:rPr lang="en-US" sz="2700" dirty="0"/>
              <a:t>health and wellbeing </a:t>
            </a: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94" r="99306">
                        <a14:foregroundMark x1="45139" y1="65527" x2="47222" y2="68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4462871"/>
            <a:ext cx="970985" cy="236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60" y="4985162"/>
            <a:ext cx="2462213" cy="178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3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51121"/>
            <a:ext cx="6767623" cy="1734879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en-GB" sz="2700" dirty="0" smtClean="0">
                <a:solidFill>
                  <a:prstClr val="black"/>
                </a:solidFill>
                <a:ea typeface="+mn-ea"/>
                <a:cs typeface="+mn-cs"/>
              </a:rPr>
              <a:t>	We </a:t>
            </a:r>
            <a:r>
              <a:rPr lang="en-GB" sz="2700" dirty="0">
                <a:solidFill>
                  <a:prstClr val="black"/>
                </a:solidFill>
                <a:ea typeface="+mn-ea"/>
                <a:cs typeface="+mn-cs"/>
              </a:rPr>
              <a:t>can break down side-stream fish protein into smaller compounds (peptides and amino acids). We call this </a:t>
            </a:r>
            <a:r>
              <a:rPr lang="en-GB" sz="2700" b="1" dirty="0">
                <a:solidFill>
                  <a:prstClr val="black"/>
                </a:solidFill>
                <a:ea typeface="+mn-ea"/>
                <a:cs typeface="+mn-cs"/>
              </a:rPr>
              <a:t>processed </a:t>
            </a:r>
            <a:r>
              <a:rPr lang="en-GB" sz="2700" b="1" dirty="0" smtClean="0">
                <a:solidFill>
                  <a:prstClr val="black"/>
                </a:solidFill>
                <a:ea typeface="+mn-ea"/>
                <a:cs typeface="+mn-cs"/>
              </a:rPr>
              <a:t>protein: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"/>
            <a:ext cx="1905000" cy="2249679"/>
          </a:xfrm>
        </p:spPr>
      </p:pic>
      <p:sp>
        <p:nvSpPr>
          <p:cNvPr id="6" name="Rectangle 5"/>
          <p:cNvSpPr/>
          <p:nvPr/>
        </p:nvSpPr>
        <p:spPr>
          <a:xfrm>
            <a:off x="685800" y="2362200"/>
            <a:ext cx="83058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700" b="1" dirty="0"/>
              <a:t>Fish </a:t>
            </a:r>
            <a:r>
              <a:rPr lang="en-GB" sz="2700" b="1" dirty="0" smtClean="0"/>
              <a:t>protein </a:t>
            </a:r>
            <a:r>
              <a:rPr lang="en-GB" sz="2700" b="1" dirty="0"/>
              <a:t>concentrates (</a:t>
            </a:r>
            <a:r>
              <a:rPr lang="en-GB" sz="2700" b="1" dirty="0" err="1"/>
              <a:t>FPC</a:t>
            </a:r>
            <a:r>
              <a:rPr lang="en-GB" sz="2700" b="1" dirty="0"/>
              <a:t>) </a:t>
            </a:r>
            <a:r>
              <a:rPr lang="en-GB" sz="2700" dirty="0" smtClean="0"/>
              <a:t>-</a:t>
            </a:r>
            <a:r>
              <a:rPr lang="en-GB" sz="2700" b="1" dirty="0" smtClean="0"/>
              <a:t> </a:t>
            </a:r>
            <a:r>
              <a:rPr lang="en-GB" sz="2700" dirty="0" smtClean="0"/>
              <a:t>powder preparations where </a:t>
            </a:r>
            <a:r>
              <a:rPr lang="en-GB" sz="2700" dirty="0"/>
              <a:t>the protein is more concentrated than in the original fish </a:t>
            </a:r>
            <a:r>
              <a:rPr lang="en-GB" sz="2700" dirty="0" smtClean="0"/>
              <a:t>source (used in bread</a:t>
            </a:r>
            <a:r>
              <a:rPr lang="en-GB" sz="2700" dirty="0"/>
              <a:t>, biscuits, soups and </a:t>
            </a:r>
            <a:r>
              <a:rPr lang="en-GB" sz="2700" dirty="0" smtClean="0"/>
              <a:t>stews, macaroni, </a:t>
            </a:r>
            <a:r>
              <a:rPr lang="en-GB" sz="2700" dirty="0"/>
              <a:t>milkshakes, dietetic fruits and </a:t>
            </a:r>
            <a:r>
              <a:rPr lang="en-GB" sz="2700" dirty="0" smtClean="0"/>
              <a:t>cereals)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700" b="1" dirty="0"/>
              <a:t>Fish </a:t>
            </a:r>
            <a:r>
              <a:rPr lang="en-GB" sz="2700" b="1" dirty="0" err="1"/>
              <a:t>hydrolysates</a:t>
            </a:r>
            <a:r>
              <a:rPr lang="en-GB" sz="2700" b="1" dirty="0"/>
              <a:t> </a:t>
            </a:r>
            <a:r>
              <a:rPr lang="en-GB" sz="2700" dirty="0" smtClean="0"/>
              <a:t>- </a:t>
            </a:r>
            <a:r>
              <a:rPr lang="en-GB" sz="2700" dirty="0"/>
              <a:t>proteins that are enzymatically broken into </a:t>
            </a:r>
            <a:r>
              <a:rPr lang="en-GB" sz="2700" dirty="0" smtClean="0"/>
              <a:t>smaller peptides  (downside: bitter taste)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700" b="1" dirty="0" smtClean="0"/>
              <a:t>Bioactive </a:t>
            </a:r>
            <a:r>
              <a:rPr lang="en-GB" sz="2700" b="1" dirty="0"/>
              <a:t>fish peptides </a:t>
            </a:r>
            <a:r>
              <a:rPr lang="en-GB" sz="2700" dirty="0" smtClean="0"/>
              <a:t>- specific </a:t>
            </a:r>
            <a:r>
              <a:rPr lang="en-GB" sz="2700" dirty="0"/>
              <a:t>protein fragments that have a positive </a:t>
            </a:r>
            <a:r>
              <a:rPr lang="en-GB" sz="2700" dirty="0" smtClean="0"/>
              <a:t>effect on </a:t>
            </a:r>
            <a:r>
              <a:rPr lang="en-GB" sz="2700" dirty="0"/>
              <a:t>body functions </a:t>
            </a:r>
            <a:r>
              <a:rPr lang="en-GB" sz="2700" dirty="0" smtClean="0"/>
              <a:t>and are good for your health (for example reduce stress)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413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Processed fish proteins have many health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0772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They can act </a:t>
            </a:r>
            <a:r>
              <a:rPr lang="en-GB" dirty="0"/>
              <a:t>as antioxidants and </a:t>
            </a:r>
            <a:r>
              <a:rPr lang="en-GB" dirty="0" smtClean="0"/>
              <a:t>antimicrobials, and can control blood pressure </a:t>
            </a:r>
            <a:r>
              <a:rPr lang="en-GB" dirty="0"/>
              <a:t>and </a:t>
            </a:r>
            <a:r>
              <a:rPr lang="en-GB" dirty="0" smtClean="0"/>
              <a:t>modulate the immune system. </a:t>
            </a:r>
          </a:p>
          <a:p>
            <a:r>
              <a:rPr lang="en-GB" dirty="0" smtClean="0"/>
              <a:t>They can improve </a:t>
            </a:r>
            <a:r>
              <a:rPr lang="en-GB" dirty="0"/>
              <a:t>the nutritional value of </a:t>
            </a:r>
            <a:r>
              <a:rPr lang="en-GB" dirty="0" smtClean="0"/>
              <a:t>food supplements for elderly people </a:t>
            </a:r>
            <a:r>
              <a:rPr lang="en-GB" dirty="0"/>
              <a:t>or </a:t>
            </a:r>
            <a:r>
              <a:rPr lang="en-GB" dirty="0" smtClean="0"/>
              <a:t>sports nutrition.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0" y="53340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52" y="152400"/>
            <a:ext cx="3210309" cy="1600200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72150"/>
            <a:ext cx="1377950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r="19445"/>
          <a:stretch/>
        </p:blipFill>
        <p:spPr bwMode="auto">
          <a:xfrm>
            <a:off x="4724400" y="5734180"/>
            <a:ext cx="712382" cy="1123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5"/>
          <a:stretch/>
        </p:blipFill>
        <p:spPr bwMode="auto">
          <a:xfrm>
            <a:off x="6781800" y="5906031"/>
            <a:ext cx="1187504" cy="951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1759" y="2057400"/>
            <a:ext cx="8229600" cy="4481622"/>
          </a:xfrm>
        </p:spPr>
        <p:txBody>
          <a:bodyPr>
            <a:normAutofit/>
          </a:bodyPr>
          <a:lstStyle/>
          <a:p>
            <a:r>
              <a:rPr lang="en-US" sz="2700" b="1" dirty="0" smtClean="0"/>
              <a:t>Collagen</a:t>
            </a:r>
            <a:r>
              <a:rPr lang="en-US" sz="2700" dirty="0" smtClean="0"/>
              <a:t> - an important component of connective tissue</a:t>
            </a:r>
          </a:p>
          <a:p>
            <a:pPr marL="0" indent="0">
              <a:buNone/>
            </a:pPr>
            <a:r>
              <a:rPr lang="en-US" sz="2700" dirty="0" smtClean="0"/>
              <a:t>Used in collagen </a:t>
            </a:r>
            <a:r>
              <a:rPr lang="en-US" sz="2700" dirty="0"/>
              <a:t>supplements - </a:t>
            </a:r>
            <a:r>
              <a:rPr lang="en-US" sz="2700" dirty="0" smtClean="0"/>
              <a:t>less </a:t>
            </a:r>
            <a:r>
              <a:rPr lang="en-US" sz="2700" dirty="0"/>
              <a:t>joint and muscle pain, better skin, stronger nails and hair</a:t>
            </a:r>
          </a:p>
          <a:p>
            <a:r>
              <a:rPr lang="en-US" sz="2700" b="1" dirty="0" smtClean="0"/>
              <a:t>Gelatin</a:t>
            </a:r>
            <a:r>
              <a:rPr lang="en-US" sz="2700" dirty="0" smtClean="0"/>
              <a:t> </a:t>
            </a:r>
            <a:r>
              <a:rPr lang="en-US" sz="2700" dirty="0"/>
              <a:t>- a mixture of peptides and proteins produced by partial hydrolysis of collagen </a:t>
            </a: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Used in </a:t>
            </a:r>
            <a:r>
              <a:rPr lang="en-US" sz="2700" dirty="0"/>
              <a:t>the food industry </a:t>
            </a:r>
            <a:r>
              <a:rPr lang="en-US" sz="2700" dirty="0" smtClean="0"/>
              <a:t>(gummy candy</a:t>
            </a:r>
            <a:r>
              <a:rPr lang="en-US" sz="2700" dirty="0"/>
              <a:t>, </a:t>
            </a:r>
            <a:r>
              <a:rPr lang="en-US" sz="2700" dirty="0" smtClean="0"/>
              <a:t>jelly; to </a:t>
            </a:r>
            <a:r>
              <a:rPr lang="en-US" sz="2700" dirty="0"/>
              <a:t>thicken soups, stews, jams, glazes, desserts and </a:t>
            </a:r>
            <a:r>
              <a:rPr lang="en-US" sz="2700" dirty="0" smtClean="0"/>
              <a:t>more)</a:t>
            </a:r>
            <a:endParaRPr lang="en-US" sz="2700" dirty="0"/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413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0" y="152400"/>
            <a:ext cx="4621041" cy="1424782"/>
          </a:xfrm>
        </p:spPr>
      </p:pic>
      <p:sp>
        <p:nvSpPr>
          <p:cNvPr id="7" name="Rectangle 6"/>
          <p:cNvSpPr/>
          <p:nvPr/>
        </p:nvSpPr>
        <p:spPr>
          <a:xfrm>
            <a:off x="831000" y="1600200"/>
            <a:ext cx="786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prstClr val="black"/>
                </a:solidFill>
              </a:rPr>
              <a:t>Chitin</a:t>
            </a:r>
            <a:r>
              <a:rPr lang="en-US" sz="2700" dirty="0" smtClean="0">
                <a:solidFill>
                  <a:prstClr val="black"/>
                </a:solidFill>
              </a:rPr>
              <a:t> - a polysaccharide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Used in: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pharmaceuticals and cosmetics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food and feed additives, agriculture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semi-permeable membranes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textile industry </a:t>
            </a:r>
            <a:endParaRPr lang="en-US" sz="2700" dirty="0">
              <a:solidFill>
                <a:prstClr val="black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waste </a:t>
            </a:r>
            <a:r>
              <a:rPr lang="en-US" sz="2700" dirty="0">
                <a:solidFill>
                  <a:prstClr val="black"/>
                </a:solidFill>
              </a:rPr>
              <a:t>water </a:t>
            </a:r>
            <a:r>
              <a:rPr lang="en-US" sz="2700" dirty="0" smtClean="0">
                <a:solidFill>
                  <a:prstClr val="black"/>
                </a:solidFill>
              </a:rPr>
              <a:t>treatment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dirty="0" smtClean="0">
                <a:solidFill>
                  <a:prstClr val="black"/>
                </a:solidFill>
              </a:rPr>
              <a:t>packaging (biodegradable filler)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80" y="5324257"/>
            <a:ext cx="4346546" cy="126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5324256"/>
            <a:ext cx="4167188" cy="126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0" y="-1137"/>
            <a:ext cx="3153834" cy="2210937"/>
          </a:xfrm>
        </p:spPr>
      </p:pic>
      <p:sp>
        <p:nvSpPr>
          <p:cNvPr id="6" name="Rectangle 5"/>
          <p:cNvSpPr/>
          <p:nvPr/>
        </p:nvSpPr>
        <p:spPr>
          <a:xfrm>
            <a:off x="1066800" y="2895600"/>
            <a:ext cx="7467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/>
              <a:t>Used in: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700" dirty="0" smtClean="0"/>
              <a:t>Ingredients in </a:t>
            </a:r>
            <a:r>
              <a:rPr lang="en-US" sz="2700" b="1" dirty="0"/>
              <a:t>animal feed </a:t>
            </a:r>
            <a:r>
              <a:rPr lang="en-US" sz="2700" dirty="0" smtClean="0"/>
              <a:t>(especially </a:t>
            </a:r>
            <a:r>
              <a:rPr lang="en-US" sz="2700" dirty="0"/>
              <a:t>for poultry, swine, mink, farm-raised fish, and pets)</a:t>
            </a:r>
            <a:endParaRPr lang="en-US" sz="27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700" b="1" dirty="0" smtClean="0"/>
              <a:t>Bioenergy</a:t>
            </a:r>
            <a:r>
              <a:rPr lang="en-US" sz="2700" dirty="0" smtClean="0"/>
              <a:t> production – biogas, biodiesel (together with scales </a:t>
            </a:r>
            <a:r>
              <a:rPr lang="en-US" sz="2700" dirty="0"/>
              <a:t>and fish </a:t>
            </a:r>
            <a:r>
              <a:rPr lang="en-US" sz="2700" dirty="0" smtClean="0"/>
              <a:t>viscera)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413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35449"/>
            <a:ext cx="8001000" cy="4525963"/>
          </a:xfrm>
        </p:spPr>
        <p:txBody>
          <a:bodyPr/>
          <a:lstStyle/>
          <a:p>
            <a:r>
              <a:rPr lang="en-US" dirty="0" smtClean="0"/>
              <a:t>Some big commercial ships process the fish on board so they do not bring the side-stream biomass to land</a:t>
            </a:r>
          </a:p>
          <a:p>
            <a:r>
              <a:rPr lang="en-US" dirty="0" smtClean="0"/>
              <a:t>It must be economically possible to process this remaining biomass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1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002" y="2895600"/>
            <a:ext cx="8229600" cy="3541078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pelagic sector utilizes almost </a:t>
            </a:r>
            <a:r>
              <a:rPr lang="en-US" dirty="0"/>
              <a:t>100% </a:t>
            </a:r>
            <a:r>
              <a:rPr lang="en-US" dirty="0" smtClean="0"/>
              <a:t>of the residual raw materials.</a:t>
            </a:r>
          </a:p>
          <a:p>
            <a:r>
              <a:rPr lang="en-US" dirty="0" smtClean="0"/>
              <a:t>The </a:t>
            </a:r>
            <a:r>
              <a:rPr lang="en-US" dirty="0"/>
              <a:t>aquaculture sector </a:t>
            </a:r>
            <a:r>
              <a:rPr lang="en-US" dirty="0" smtClean="0"/>
              <a:t>uses everything </a:t>
            </a:r>
            <a:r>
              <a:rPr lang="en-US" dirty="0"/>
              <a:t>except the </a:t>
            </a:r>
            <a:r>
              <a:rPr lang="en-US" dirty="0" smtClean="0"/>
              <a:t>blood. Researchers are looking for ways to utilize the blood, too. </a:t>
            </a:r>
            <a:endParaRPr lang="en-US" dirty="0"/>
          </a:p>
        </p:txBody>
      </p:sp>
      <p:sp>
        <p:nvSpPr>
          <p:cNvPr id="4" name="AutoShape 2" descr="Whimsical Practicality Emoji Edible Icing Images 7.5 inch round Yellow (Thumbs Up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702" y="703355"/>
            <a:ext cx="2454898" cy="206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2286000" cy="1828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good news is that...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end!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203848" y="5052085"/>
            <a:ext cx="5256584" cy="1617275"/>
          </a:xfrm>
          <a:prstGeom prst="rect">
            <a:avLst/>
          </a:prstGeom>
          <a:solidFill>
            <a:srgbClr val="016BA5"/>
          </a:solidFill>
        </p:spPr>
        <p:txBody>
          <a:bodyPr vert="horz" lIns="180000" tIns="72000" rIns="180000" bIns="7200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l-GR" sz="60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03848" y="1844824"/>
            <a:ext cx="5433682" cy="1152128"/>
          </a:xfrm>
          <a:solidFill>
            <a:srgbClr val="016BA5"/>
          </a:solidFill>
        </p:spPr>
        <p:txBody>
          <a:bodyPr lIns="180000" tIns="72000" rIns="180000" bIns="72000" anchor="ctr" anchorCtr="0"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Thank You</a:t>
            </a:r>
            <a:endParaRPr lang="el-GR" sz="66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34175" y="5217192"/>
            <a:ext cx="4210303" cy="417413"/>
          </a:xfrm>
          <a:prstGeom prst="rect">
            <a:avLst/>
          </a:prstGeom>
        </p:spPr>
        <p:txBody>
          <a:bodyPr vert="horz" wrap="square" lIns="36000" tIns="36000" rIns="36000" bIns="36000" rtlCol="0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prstClr val="white"/>
                </a:solidFill>
              </a:rPr>
              <a:t>twitter.com/</a:t>
            </a:r>
            <a:r>
              <a:rPr lang="en-US" sz="2000" b="1" dirty="0" err="1">
                <a:solidFill>
                  <a:prstClr val="white"/>
                </a:solidFill>
              </a:rPr>
              <a:t>aquabioprofit</a:t>
            </a:r>
            <a:endParaRPr lang="el-GR" sz="1200" b="1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04713" y="5186884"/>
            <a:ext cx="4911380" cy="1347676"/>
            <a:chOff x="3404713" y="5186884"/>
            <a:chExt cx="4911380" cy="1347676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4037536" y="5672845"/>
              <a:ext cx="4153750" cy="417413"/>
            </a:xfrm>
            <a:prstGeom prst="rect">
              <a:avLst/>
            </a:prstGeom>
          </p:spPr>
          <p:txBody>
            <a:bodyPr vert="horz" wrap="square" lIns="36000" tIns="36000" rIns="36000" bIns="36000" rtlCol="0" anchor="ctr" anchorCtr="0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2000" b="1" dirty="0">
                  <a:solidFill>
                    <a:prstClr val="white"/>
                  </a:solidFill>
                </a:rPr>
                <a:t>facebook.com/</a:t>
              </a:r>
              <a:r>
                <a:rPr lang="en-US" sz="2000" b="1" dirty="0" err="1">
                  <a:solidFill>
                    <a:prstClr val="white"/>
                  </a:solidFill>
                </a:rPr>
                <a:t>aquabioprofit</a:t>
              </a:r>
              <a:endParaRPr lang="el-GR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4034175" y="6092525"/>
              <a:ext cx="4281918" cy="442035"/>
            </a:xfrm>
            <a:prstGeom prst="rect">
              <a:avLst/>
            </a:prstGeom>
          </p:spPr>
          <p:txBody>
            <a:bodyPr vert="horz" wrap="square" lIns="36000" tIns="36000" rIns="36000" bIns="36000" rtlCol="0" anchor="ctr" anchorCtr="0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2000" b="1" dirty="0">
                  <a:solidFill>
                    <a:prstClr val="white"/>
                  </a:solidFill>
                </a:rPr>
                <a:t>linkedin.com/company/</a:t>
              </a:r>
              <a:r>
                <a:rPr lang="en-US" sz="2000" b="1" dirty="0" err="1">
                  <a:solidFill>
                    <a:prstClr val="white"/>
                  </a:solidFill>
                </a:rPr>
                <a:t>aquabioprofit</a:t>
              </a:r>
              <a:endParaRPr lang="el-GR" sz="1200" b="1" dirty="0">
                <a:solidFill>
                  <a:prstClr val="white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713" y="5631523"/>
              <a:ext cx="438718" cy="441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287" y="6072640"/>
              <a:ext cx="434280" cy="43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713" y="5186884"/>
              <a:ext cx="475431" cy="478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3311860" y="3573016"/>
            <a:ext cx="5217658" cy="811367"/>
          </a:xfrm>
          <a:prstGeom prst="rect">
            <a:avLst/>
          </a:prstGeom>
          <a:effectLst/>
        </p:spPr>
        <p:txBody>
          <a:bodyPr vert="horz" wrap="square" lIns="36000" tIns="36000" rIns="36000" bIns="36000" rtlCol="0" anchor="ctr" anchorCtr="0">
            <a:spAutoFit/>
            <a:scene3d>
              <a:camera prst="orthographicFront"/>
              <a:lightRig rig="sunrise" dir="t"/>
            </a:scene3d>
            <a:sp3d extrusionH="38100" prstMaterial="metal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16BA5"/>
                </a:solidFill>
              </a:rPr>
              <a:t>www.aquabioprofit.eu</a:t>
            </a:r>
            <a:endParaRPr lang="el-GR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067937"/>
            <a:ext cx="7162800" cy="2228850"/>
          </a:xfrm>
        </p:spPr>
        <p:txBody>
          <a:bodyPr>
            <a:normAutofit/>
          </a:bodyPr>
          <a:lstStyle/>
          <a:p>
            <a:r>
              <a:rPr lang="en-US" dirty="0" smtClean="0"/>
              <a:t>Side-stream </a:t>
            </a:r>
            <a:r>
              <a:rPr lang="en-US" dirty="0"/>
              <a:t>biomass of marine origin </a:t>
            </a:r>
            <a:r>
              <a:rPr lang="en-US" dirty="0" smtClean="0"/>
              <a:t>is an </a:t>
            </a:r>
            <a:r>
              <a:rPr lang="en-US" dirty="0"/>
              <a:t>important value-added </a:t>
            </a:r>
            <a:r>
              <a:rPr lang="en-US" dirty="0" smtClean="0"/>
              <a:t>resource.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4495800" cy="2073235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chemeClr val="tx1"/>
                </a:solidFill>
              </a:rPr>
              <a:t>By-products from fish </a:t>
            </a:r>
            <a:r>
              <a:rPr lang="en-GB" sz="3000" dirty="0" smtClean="0">
                <a:solidFill>
                  <a:schemeClr val="tx1"/>
                </a:solidFill>
              </a:rPr>
              <a:t>contain </a:t>
            </a:r>
            <a:r>
              <a:rPr lang="en-GB" sz="3000" dirty="0">
                <a:solidFill>
                  <a:schemeClr val="tx1"/>
                </a:solidFill>
              </a:rPr>
              <a:t>some important nutrients that are good for your </a:t>
            </a:r>
            <a:r>
              <a:rPr lang="en-GB" sz="3000" dirty="0" smtClean="0">
                <a:solidFill>
                  <a:schemeClr val="tx1"/>
                </a:solidFill>
              </a:rPr>
              <a:t>health.</a:t>
            </a:r>
            <a:endParaRPr lang="en-GB" sz="3000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371" y="228600"/>
            <a:ext cx="1495425" cy="165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"/>
          <a:stretch/>
        </p:blipFill>
        <p:spPr bwMode="auto">
          <a:xfrm>
            <a:off x="5707743" y="4018361"/>
            <a:ext cx="2581275" cy="163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5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Let’s see how we can use by-products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5" y="4304982"/>
            <a:ext cx="8511194" cy="2553018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Directly </a:t>
            </a:r>
            <a:r>
              <a:rPr lang="en-US" sz="2400" b="1" dirty="0"/>
              <a:t>for food </a:t>
            </a:r>
            <a:r>
              <a:rPr lang="en-US" sz="2400" dirty="0" smtClean="0"/>
              <a:t>- fresh</a:t>
            </a:r>
            <a:r>
              <a:rPr lang="en-US" sz="2400" dirty="0"/>
              <a:t>, frozen or dried seafood </a:t>
            </a:r>
            <a:r>
              <a:rPr lang="en-US" sz="2400" dirty="0" smtClean="0"/>
              <a:t>products </a:t>
            </a:r>
            <a:r>
              <a:rPr lang="en-US" sz="2400" dirty="0"/>
              <a:t>(for example cod tongue, roe, dried heads, salmon </a:t>
            </a:r>
            <a:r>
              <a:rPr lang="en-US" sz="2400" dirty="0" smtClean="0"/>
              <a:t>bellies and so on) 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more </a:t>
            </a:r>
            <a:r>
              <a:rPr lang="en-US" sz="2400" b="1" dirty="0"/>
              <a:t>processed products </a:t>
            </a:r>
            <a:r>
              <a:rPr lang="en-US" sz="2400" dirty="0"/>
              <a:t>(protein extracts, marine oils for </a:t>
            </a:r>
            <a:r>
              <a:rPr lang="en-US" sz="2400" dirty="0" smtClean="0"/>
              <a:t>supplements; </a:t>
            </a:r>
            <a:r>
              <a:rPr lang="en-GB" sz="2400" dirty="0"/>
              <a:t>animal feed, pet </a:t>
            </a:r>
            <a:r>
              <a:rPr lang="en-GB" sz="2400" dirty="0" smtClean="0"/>
              <a:t>food</a:t>
            </a:r>
            <a:r>
              <a:rPr lang="en-US" sz="2400" dirty="0" smtClean="0"/>
              <a:t> and so on)</a:t>
            </a:r>
          </a:p>
          <a:p>
            <a:r>
              <a:rPr lang="en-GB" sz="2400" dirty="0" smtClean="0"/>
              <a:t>or discard them</a:t>
            </a:r>
            <a:endParaRPr lang="en-US" sz="2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72" y="1600200"/>
            <a:ext cx="8280779" cy="267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6550223"/>
            <a:ext cx="4546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Modified from Al </a:t>
            </a:r>
            <a:r>
              <a:rPr lang="en-US" sz="1400" dirty="0" err="1" smtClean="0"/>
              <a:t>Khawli</a:t>
            </a:r>
            <a:r>
              <a:rPr lang="en-US" sz="1400" dirty="0" smtClean="0"/>
              <a:t> et al. </a:t>
            </a:r>
            <a:r>
              <a:rPr lang="en-US" sz="1400" i="1" dirty="0" smtClean="0"/>
              <a:t>Mar. Drugs</a:t>
            </a:r>
            <a:r>
              <a:rPr lang="en-US" sz="1400" dirty="0" smtClean="0"/>
              <a:t> 2019, </a:t>
            </a:r>
            <a:r>
              <a:rPr lang="en-US" sz="1400" i="1" dirty="0" smtClean="0"/>
              <a:t>17</a:t>
            </a:r>
            <a:r>
              <a:rPr lang="en-US" sz="1400" dirty="0" smtClean="0"/>
              <a:t>, 689.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3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221" y="1510124"/>
            <a:ext cx="8661779" cy="46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6200" y="6550223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Modified from Al </a:t>
            </a:r>
            <a:r>
              <a:rPr lang="en-US" sz="1400" dirty="0" err="1" smtClean="0"/>
              <a:t>Khawli</a:t>
            </a:r>
            <a:r>
              <a:rPr lang="en-US" sz="1400" dirty="0" smtClean="0"/>
              <a:t> et al. </a:t>
            </a:r>
            <a:r>
              <a:rPr lang="en-US" sz="1400" i="1" dirty="0" smtClean="0"/>
              <a:t>Mar. Drugs</a:t>
            </a:r>
            <a:r>
              <a:rPr lang="en-US" sz="1400" dirty="0" smtClean="0"/>
              <a:t> 2019, </a:t>
            </a:r>
            <a:r>
              <a:rPr lang="en-US" sz="1400" i="1" dirty="0" smtClean="0"/>
              <a:t>17</a:t>
            </a:r>
            <a:r>
              <a:rPr lang="en-US" sz="1400" dirty="0" smtClean="0"/>
              <a:t>, 689.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48"/>
            <a:ext cx="2523745" cy="1331976"/>
          </a:xfrm>
        </p:spPr>
      </p:pic>
      <p:sp>
        <p:nvSpPr>
          <p:cNvPr id="10" name="Rectangle 9"/>
          <p:cNvSpPr/>
          <p:nvPr/>
        </p:nvSpPr>
        <p:spPr>
          <a:xfrm>
            <a:off x="914400" y="6400800"/>
            <a:ext cx="75306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http://</a:t>
            </a:r>
            <a:r>
              <a:rPr lang="en-US" sz="1200" dirty="0" err="1">
                <a:hlinkClick r:id="rId4"/>
              </a:rPr>
              <a:t>www.fao.org</a:t>
            </a:r>
            <a:r>
              <a:rPr lang="en-US" sz="1200" dirty="0">
                <a:hlinkClick r:id="rId4"/>
              </a:rPr>
              <a:t>/in-action/globefish/fishery-information/resource-detail/en/c/338772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9600" y="1752600"/>
            <a:ext cx="80772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Muscle side-stream biomass from filleting (off-cuts) is </a:t>
            </a:r>
            <a:r>
              <a:rPr lang="en-US" dirty="0"/>
              <a:t>rich in low-fat high quality </a:t>
            </a:r>
            <a:r>
              <a:rPr lang="en-US" dirty="0" smtClean="0"/>
              <a:t>protein. 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 is used in many fish products: </a:t>
            </a:r>
            <a:endParaRPr lang="en-US" b="1" dirty="0" smtClean="0"/>
          </a:p>
          <a:p>
            <a:r>
              <a:rPr lang="en-US" b="1" dirty="0" smtClean="0"/>
              <a:t>Fish mince </a:t>
            </a:r>
            <a:r>
              <a:rPr lang="en-US" dirty="0" smtClean="0"/>
              <a:t>- </a:t>
            </a:r>
            <a:r>
              <a:rPr lang="en-GB" dirty="0" smtClean="0"/>
              <a:t>comminute flesh produced by separation from skin and bones</a:t>
            </a:r>
          </a:p>
          <a:p>
            <a:r>
              <a:rPr lang="el-GR" b="1" dirty="0" smtClean="0"/>
              <a:t>Restructured fish products</a:t>
            </a:r>
            <a:r>
              <a:rPr lang="en-US" b="1" dirty="0" smtClean="0"/>
              <a:t> </a:t>
            </a:r>
            <a:r>
              <a:rPr lang="en-US" dirty="0" smtClean="0"/>
              <a:t>-</a:t>
            </a:r>
            <a:r>
              <a:rPr lang="en-US" b="1" dirty="0" smtClean="0"/>
              <a:t> </a:t>
            </a:r>
            <a:r>
              <a:rPr lang="en-GB" dirty="0" smtClean="0"/>
              <a:t>products made from minced and/or chopped muscle with or without additional ingredients (</a:t>
            </a:r>
            <a:r>
              <a:rPr lang="en-GB" dirty="0" err="1" smtClean="0"/>
              <a:t>surimi</a:t>
            </a:r>
            <a:r>
              <a:rPr lang="en-GB" dirty="0" smtClean="0"/>
              <a:t>, fish fingers, analogues or substitutes that mimic seafood)</a:t>
            </a:r>
          </a:p>
          <a:p>
            <a:r>
              <a:rPr lang="el-GR" b="1" dirty="0" smtClean="0"/>
              <a:t>Fish burgers</a:t>
            </a:r>
            <a:r>
              <a:rPr lang="en-US" b="1" dirty="0" smtClean="0"/>
              <a:t> </a:t>
            </a:r>
            <a:r>
              <a:rPr lang="en-US" dirty="0" smtClean="0"/>
              <a:t>-</a:t>
            </a:r>
            <a:r>
              <a:rPr lang="en-US" b="1" i="1" dirty="0" smtClean="0"/>
              <a:t> </a:t>
            </a:r>
            <a:r>
              <a:rPr lang="en-GB" dirty="0" smtClean="0"/>
              <a:t>a convenience food prepared out of comminute fish, spices and starch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4287191" cy="1600200"/>
          </a:xfrm>
        </p:spPr>
      </p:pic>
      <p:sp>
        <p:nvSpPr>
          <p:cNvPr id="6" name="Rectangle 5"/>
          <p:cNvSpPr/>
          <p:nvPr/>
        </p:nvSpPr>
        <p:spPr>
          <a:xfrm>
            <a:off x="931632" y="2099309"/>
            <a:ext cx="777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/>
              <a:t>Fish bone is rich in </a:t>
            </a:r>
            <a:r>
              <a:rPr lang="en-US" sz="2700" b="1" dirty="0" smtClean="0"/>
              <a:t>calcium</a:t>
            </a:r>
            <a:r>
              <a:rPr lang="en-US" sz="2700" dirty="0" smtClean="0"/>
              <a:t>, </a:t>
            </a:r>
            <a:r>
              <a:rPr lang="en-US" sz="2700" b="1" dirty="0" smtClean="0"/>
              <a:t>phosphorus </a:t>
            </a:r>
            <a:r>
              <a:rPr lang="en-US" sz="2700" dirty="0" smtClean="0"/>
              <a:t>and other minerals.</a:t>
            </a:r>
            <a:endParaRPr lang="en-US" sz="2700" dirty="0"/>
          </a:p>
          <a:p>
            <a:r>
              <a:rPr lang="en-US" sz="2700" dirty="0" smtClean="0"/>
              <a:t>Calcium and phosphorus form two important inorganic compounds: </a:t>
            </a:r>
            <a:r>
              <a:rPr lang="en-US" sz="2700" b="1" dirty="0" smtClean="0"/>
              <a:t>calcium phosphate</a:t>
            </a:r>
            <a:r>
              <a:rPr lang="en-US" sz="2700" dirty="0" smtClean="0"/>
              <a:t> and </a:t>
            </a:r>
            <a:r>
              <a:rPr lang="en-US" sz="2700" b="1" dirty="0" smtClean="0"/>
              <a:t>hydroxyapatite</a:t>
            </a:r>
            <a:endParaRPr lang="en-US" sz="2700" dirty="0" smtClean="0"/>
          </a:p>
          <a:p>
            <a:r>
              <a:rPr lang="en-US" sz="2700" dirty="0" smtClean="0"/>
              <a:t>Uses: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700" b="1" dirty="0" smtClean="0"/>
              <a:t>Supplements</a:t>
            </a:r>
            <a:r>
              <a:rPr lang="en-US" sz="2700" dirty="0" smtClean="0"/>
              <a:t> for </a:t>
            </a:r>
            <a:r>
              <a:rPr lang="en-US" sz="2700" dirty="0"/>
              <a:t>human and veterinary </a:t>
            </a:r>
            <a:r>
              <a:rPr lang="en-US" sz="2700" dirty="0" smtClean="0"/>
              <a:t>use - support </a:t>
            </a:r>
            <a:r>
              <a:rPr lang="en-US" sz="2700" dirty="0"/>
              <a:t>bone health and density</a:t>
            </a:r>
            <a:endParaRPr lang="en-US" sz="27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700" b="1" dirty="0" smtClean="0"/>
              <a:t>Implant </a:t>
            </a:r>
            <a:r>
              <a:rPr lang="en-US" sz="2700" b="1" dirty="0"/>
              <a:t>material </a:t>
            </a:r>
            <a:r>
              <a:rPr lang="en-US" sz="2700" dirty="0" smtClean="0"/>
              <a:t>in </a:t>
            </a:r>
            <a:r>
              <a:rPr lang="en-US" sz="2700" dirty="0" err="1" smtClean="0"/>
              <a:t>orthopaedics</a:t>
            </a:r>
            <a:r>
              <a:rPr lang="en-US" sz="2700" dirty="0" smtClean="0"/>
              <a:t> and dentistry</a:t>
            </a:r>
          </a:p>
          <a:p>
            <a:r>
              <a:rPr lang="en-US" sz="2700" dirty="0" smtClean="0"/>
              <a:t>Advantages: </a:t>
            </a:r>
            <a:r>
              <a:rPr lang="en-US" sz="2700" b="1" dirty="0" smtClean="0"/>
              <a:t>low toxicity </a:t>
            </a:r>
            <a:r>
              <a:rPr lang="en-US" sz="2700" dirty="0"/>
              <a:t>and</a:t>
            </a:r>
            <a:r>
              <a:rPr lang="en-US" sz="2700" b="1" dirty="0"/>
              <a:t> </a:t>
            </a:r>
            <a:r>
              <a:rPr lang="en-US" sz="2700" b="1" dirty="0" smtClean="0"/>
              <a:t>high biocompatibility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6438" r="12344" b="10818"/>
          <a:stretch/>
        </p:blipFill>
        <p:spPr bwMode="auto">
          <a:xfrm>
            <a:off x="7620000" y="838200"/>
            <a:ext cx="1297173" cy="121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6428601"/>
            <a:ext cx="7031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https://</a:t>
            </a:r>
            <a:r>
              <a:rPr lang="en-US" sz="1200" dirty="0" err="1">
                <a:hlinkClick r:id="rId5"/>
              </a:rPr>
              <a:t>ebrary.net</a:t>
            </a:r>
            <a:r>
              <a:rPr lang="en-US" sz="1200" dirty="0">
                <a:hlinkClick r:id="rId5"/>
              </a:rPr>
              <a:t>/18017/environment/</a:t>
            </a:r>
            <a:r>
              <a:rPr lang="en-US" sz="1200" dirty="0" err="1">
                <a:hlinkClick r:id="rId5"/>
              </a:rPr>
              <a:t>fish_bones_mineral_source</a:t>
            </a:r>
            <a:r>
              <a:rPr lang="en-US" sz="1200" dirty="0"/>
              <a:t>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6393" r="21552" b="5128"/>
          <a:stretch/>
        </p:blipFill>
        <p:spPr bwMode="auto">
          <a:xfrm>
            <a:off x="8176437" y="3276600"/>
            <a:ext cx="967563" cy="152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3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5715000" cy="1143000"/>
          </a:xfrm>
        </p:spPr>
        <p:txBody>
          <a:bodyPr/>
          <a:lstStyle/>
          <a:p>
            <a:r>
              <a:rPr lang="en-US" dirty="0" smtClean="0"/>
              <a:t>Protein </a:t>
            </a:r>
            <a:r>
              <a:rPr lang="en-US" dirty="0" err="1" smtClean="0"/>
              <a:t>hydrolysate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5068" y="6356350"/>
            <a:ext cx="2133600" cy="365125"/>
          </a:xfrm>
        </p:spPr>
        <p:txBody>
          <a:bodyPr/>
          <a:lstStyle/>
          <a:p>
            <a:fld id="{01E9317D-F2E4-4BD4-AFF7-41C74C6FFE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2875599" cy="1307434"/>
          </a:xfrm>
        </p:spPr>
      </p:pic>
      <p:sp>
        <p:nvSpPr>
          <p:cNvPr id="6" name="Rectangle 5"/>
          <p:cNvSpPr/>
          <p:nvPr/>
        </p:nvSpPr>
        <p:spPr>
          <a:xfrm>
            <a:off x="683173" y="1524000"/>
            <a:ext cx="83084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/>
              <a:t>Protein </a:t>
            </a:r>
            <a:r>
              <a:rPr lang="en-US" sz="2700" b="1" dirty="0" err="1" smtClean="0"/>
              <a:t>hydrolysate</a:t>
            </a:r>
            <a:r>
              <a:rPr lang="en-US" sz="2700" b="1" dirty="0" smtClean="0"/>
              <a:t> </a:t>
            </a:r>
            <a:r>
              <a:rPr lang="en-US" sz="2700" dirty="0" smtClean="0"/>
              <a:t>– protein broken down into smaller molecules</a:t>
            </a:r>
          </a:p>
          <a:p>
            <a:r>
              <a:rPr lang="en-US" sz="2700" dirty="0" smtClean="0"/>
              <a:t>Used as an additive in: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700" dirty="0" smtClean="0"/>
              <a:t>foods and </a:t>
            </a:r>
            <a:r>
              <a:rPr lang="en-US" sz="2700" dirty="0"/>
              <a:t>sports </a:t>
            </a:r>
            <a:r>
              <a:rPr lang="en-US" sz="2700" dirty="0" smtClean="0"/>
              <a:t>supplements (support muscle recovery and muscular strength)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700" dirty="0" smtClean="0"/>
              <a:t>animal feed and pet food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700" dirty="0" smtClean="0"/>
              <a:t>cosmetics and pharmaceuticals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700" dirty="0" smtClean="0"/>
              <a:t>organic </a:t>
            </a:r>
            <a:r>
              <a:rPr lang="en-US" sz="2700" dirty="0"/>
              <a:t>fertilizers (a source of nitrogen for plants)</a:t>
            </a:r>
          </a:p>
          <a:p>
            <a:r>
              <a:rPr lang="en-US" sz="2700" b="1" dirty="0" smtClean="0"/>
              <a:t>Advantages: </a:t>
            </a:r>
            <a:r>
              <a:rPr lang="en-US" sz="2700" dirty="0" smtClean="0"/>
              <a:t>FREE from cholesterol and components that often cause allergies (soy</a:t>
            </a:r>
            <a:r>
              <a:rPr lang="en-US" sz="2700" dirty="0"/>
              <a:t>, </a:t>
            </a:r>
            <a:r>
              <a:rPr lang="en-US" sz="2700" dirty="0" smtClean="0"/>
              <a:t>lactose</a:t>
            </a:r>
            <a:r>
              <a:rPr lang="en-US" sz="2700" dirty="0"/>
              <a:t>, </a:t>
            </a:r>
            <a:r>
              <a:rPr lang="en-US" sz="2700" dirty="0" smtClean="0"/>
              <a:t>gluten)</a:t>
            </a:r>
            <a:endParaRPr lang="en-US" sz="27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r="8096"/>
          <a:stretch/>
        </p:blipFill>
        <p:spPr bwMode="auto">
          <a:xfrm>
            <a:off x="7671820" y="5257799"/>
            <a:ext cx="819648" cy="1600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7737" r="35347" b="7622"/>
          <a:stretch/>
        </p:blipFill>
        <p:spPr bwMode="auto">
          <a:xfrm>
            <a:off x="3962400" y="5867400"/>
            <a:ext cx="719068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12047" r="10261" b="13072"/>
          <a:stretch/>
        </p:blipFill>
        <p:spPr bwMode="auto">
          <a:xfrm>
            <a:off x="5712210" y="5771317"/>
            <a:ext cx="1102858" cy="1086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42" y="5801443"/>
            <a:ext cx="1084325" cy="107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20597"/>
          <a:stretch/>
        </p:blipFill>
        <p:spPr bwMode="auto">
          <a:xfrm>
            <a:off x="6815068" y="5548422"/>
            <a:ext cx="860561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3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PUFA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Fish oil</a:t>
            </a:r>
            <a:r>
              <a:rPr lang="en-US" dirty="0"/>
              <a:t> – </a:t>
            </a:r>
            <a:r>
              <a:rPr lang="en-US" dirty="0" err="1" smtClean="0"/>
              <a:t>PUFA</a:t>
            </a:r>
            <a:r>
              <a:rPr lang="en-US" dirty="0" smtClean="0"/>
              <a:t> stands for </a:t>
            </a:r>
            <a:r>
              <a:rPr lang="en-US" b="1" dirty="0" smtClean="0"/>
              <a:t>p</a:t>
            </a:r>
            <a:r>
              <a:rPr lang="en-US" dirty="0" smtClean="0"/>
              <a:t>oly</a:t>
            </a:r>
            <a:r>
              <a:rPr lang="en-US" b="1" dirty="0" smtClean="0"/>
              <a:t>u</a:t>
            </a:r>
            <a:r>
              <a:rPr lang="en-US" dirty="0" smtClean="0"/>
              <a:t>nsaturated </a:t>
            </a:r>
            <a:r>
              <a:rPr lang="en-US" b="1" dirty="0" smtClean="0"/>
              <a:t>f</a:t>
            </a:r>
            <a:r>
              <a:rPr lang="en-US" dirty="0" smtClean="0"/>
              <a:t>atty </a:t>
            </a:r>
            <a:r>
              <a:rPr lang="en-US" b="1" dirty="0" smtClean="0"/>
              <a:t>a</a:t>
            </a:r>
            <a:r>
              <a:rPr lang="en-US" dirty="0" smtClean="0"/>
              <a:t>cids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/>
              <a:t>Used in</a:t>
            </a:r>
            <a:r>
              <a:rPr lang="en-US" dirty="0" smtClean="0"/>
              <a:t>: aquaculture</a:t>
            </a:r>
            <a:r>
              <a:rPr lang="en-US" dirty="0"/>
              <a:t>, supplements and functional foods</a:t>
            </a:r>
          </a:p>
          <a:p>
            <a:r>
              <a:rPr lang="en-GB" dirty="0"/>
              <a:t>Western diets </a:t>
            </a:r>
            <a:r>
              <a:rPr lang="en-GB" dirty="0" smtClean="0"/>
              <a:t>don’t give us all the important </a:t>
            </a:r>
            <a:r>
              <a:rPr lang="en-GB" dirty="0" err="1" smtClean="0"/>
              <a:t>PUFAs</a:t>
            </a:r>
            <a:r>
              <a:rPr lang="en-GB" dirty="0" smtClean="0"/>
              <a:t> that we need.</a:t>
            </a:r>
          </a:p>
          <a:p>
            <a:r>
              <a:rPr lang="en-GB" dirty="0" smtClean="0"/>
              <a:t>Omega-3 </a:t>
            </a:r>
            <a:r>
              <a:rPr lang="en-GB" dirty="0"/>
              <a:t>fatty acids </a:t>
            </a:r>
            <a:r>
              <a:rPr lang="en-GB" dirty="0" smtClean="0"/>
              <a:t>(also </a:t>
            </a:r>
            <a:r>
              <a:rPr lang="en-GB" dirty="0"/>
              <a:t>called Omega-3 oils, </a:t>
            </a:r>
            <a:r>
              <a:rPr lang="el-GR" dirty="0"/>
              <a:t>ω−3 </a:t>
            </a:r>
            <a:r>
              <a:rPr lang="en-GB" dirty="0"/>
              <a:t>fatty acids or </a:t>
            </a:r>
            <a:r>
              <a:rPr lang="en-GB" i="1" dirty="0"/>
              <a:t>n</a:t>
            </a:r>
            <a:r>
              <a:rPr lang="en-GB" dirty="0"/>
              <a:t>−3 fatty acids</a:t>
            </a:r>
            <a:r>
              <a:rPr lang="en-GB" dirty="0" smtClean="0"/>
              <a:t>) are an important group of </a:t>
            </a:r>
            <a:r>
              <a:rPr lang="en-GB" dirty="0" err="1" smtClean="0"/>
              <a:t>PUFAs</a:t>
            </a:r>
            <a:r>
              <a:rPr lang="en-GB" dirty="0" smtClean="0"/>
              <a:t>. </a:t>
            </a:r>
            <a:br>
              <a:rPr lang="en-GB" dirty="0" smtClean="0"/>
            </a:br>
            <a:r>
              <a:rPr lang="en-GB" dirty="0" smtClean="0"/>
              <a:t>Our body needs them but can’t produce them. </a:t>
            </a:r>
            <a:br>
              <a:rPr lang="en-GB" dirty="0" smtClean="0"/>
            </a:br>
            <a:r>
              <a:rPr lang="en-GB" dirty="0" smtClean="0"/>
              <a:t>To be healthy, we need to get them with our food.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2875599" cy="13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4582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What are 6 ways in which</a:t>
            </a:r>
            <a:br>
              <a:rPr lang="en-US" sz="3600" dirty="0" smtClean="0"/>
            </a:br>
            <a:r>
              <a:rPr lang="el-GR" sz="3600" dirty="0"/>
              <a:t>ω </a:t>
            </a:r>
            <a:r>
              <a:rPr lang="en-US" sz="3600" dirty="0" smtClean="0"/>
              <a:t>-3s are good for us? Watch to find out.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317D-F2E4-4BD4-AFF7-41C74C6FFE10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14600" y="6504801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https://</a:t>
            </a:r>
            <a:r>
              <a:rPr lang="en-US" sz="1200" dirty="0" err="1" smtClean="0">
                <a:hlinkClick r:id="rId5"/>
              </a:rPr>
              <a:t>www.youtube.com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err="1" smtClean="0">
                <a:hlinkClick r:id="rId5"/>
              </a:rPr>
              <a:t>watch?v</a:t>
            </a:r>
            <a:r>
              <a:rPr lang="en-US" sz="1200" dirty="0" smtClean="0">
                <a:hlinkClick r:id="rId5"/>
              </a:rPr>
              <a:t>=</a:t>
            </a:r>
            <a:r>
              <a:rPr lang="en-US" sz="1200" dirty="0" err="1" smtClean="0">
                <a:hlinkClick r:id="rId5"/>
              </a:rPr>
              <a:t>DtZXPN-kBE8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9" name="7 Omega 3 Benefits Plus Top 9 Omega 3 Foods-cropped-v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183" b="-1"/>
          <a:stretch/>
        </p:blipFill>
        <p:spPr>
          <a:xfrm>
            <a:off x="565150" y="2061029"/>
            <a:ext cx="8045450" cy="4065134"/>
          </a:xfr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286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QUABIOPRO-FIT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9579</TotalTime>
  <Words>700</Words>
  <Application>Microsoft Office PowerPoint</Application>
  <PresentationFormat>On-screen Show (4:3)</PresentationFormat>
  <Paragraphs>94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Theme</vt:lpstr>
      <vt:lpstr>2_Office Theme</vt:lpstr>
      <vt:lpstr>AQUABIOPRO-FIT-POWERPOINT-TEMPLATE</vt:lpstr>
      <vt:lpstr>1_Office Theme</vt:lpstr>
      <vt:lpstr>3_Office Theme</vt:lpstr>
      <vt:lpstr>PowerPoint Presentation</vt:lpstr>
      <vt:lpstr>Side-stream biomass of marine origin is an important value-added resource. </vt:lpstr>
      <vt:lpstr>Let’s see how we can use by-products</vt:lpstr>
      <vt:lpstr>PowerPoint Presentation</vt:lpstr>
      <vt:lpstr>PowerPoint Presentation</vt:lpstr>
      <vt:lpstr>PowerPoint Presentation</vt:lpstr>
      <vt:lpstr>Protein hydrolysate</vt:lpstr>
      <vt:lpstr>PUFA</vt:lpstr>
      <vt:lpstr>What are 6 ways in which ω -3s are good for us? Watch to find out.</vt:lpstr>
      <vt:lpstr>PowerPoint Presentation</vt:lpstr>
      <vt:lpstr> We can break down side-stream fish protein into smaller compounds (peptides and amino acids). We call this processed protein:</vt:lpstr>
      <vt:lpstr>Processed fish proteins have many health benefits</vt:lpstr>
      <vt:lpstr>PowerPoint Presentation</vt:lpstr>
      <vt:lpstr>PowerPoint Presentation</vt:lpstr>
      <vt:lpstr>PowerPoint Presentation</vt:lpstr>
      <vt:lpstr>PowerPoint Presentation</vt:lpstr>
      <vt:lpstr>The good news is that...</vt:lpstr>
      <vt:lpstr>The end!</vt:lpstr>
      <vt:lpstr>PowerPoint Presentation</vt:lpstr>
    </vt:vector>
  </TitlesOfParts>
  <Company>TED PROGRAMS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</dc:creator>
  <cp:lastModifiedBy>Editor</cp:lastModifiedBy>
  <cp:revision>302</cp:revision>
  <dcterms:created xsi:type="dcterms:W3CDTF">2020-12-11T18:48:44Z</dcterms:created>
  <dcterms:modified xsi:type="dcterms:W3CDTF">2021-01-24T23:09:41Z</dcterms:modified>
</cp:coreProperties>
</file>